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83" r:id="rId2"/>
    <p:sldMasterId id="2147483795" r:id="rId3"/>
  </p:sldMasterIdLst>
  <p:notesMasterIdLst>
    <p:notesMasterId r:id="rId60"/>
  </p:notesMasterIdLst>
  <p:sldIdLst>
    <p:sldId id="300" r:id="rId4"/>
    <p:sldId id="265" r:id="rId5"/>
    <p:sldId id="266" r:id="rId6"/>
    <p:sldId id="292" r:id="rId7"/>
    <p:sldId id="267" r:id="rId8"/>
    <p:sldId id="268" r:id="rId9"/>
    <p:sldId id="269" r:id="rId10"/>
    <p:sldId id="257" r:id="rId11"/>
    <p:sldId id="27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78" r:id="rId20"/>
    <p:sldId id="293" r:id="rId21"/>
    <p:sldId id="294" r:id="rId22"/>
    <p:sldId id="259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60" r:id="rId36"/>
    <p:sldId id="291" r:id="rId37"/>
    <p:sldId id="261" r:id="rId38"/>
    <p:sldId id="262" r:id="rId39"/>
    <p:sldId id="295" r:id="rId40"/>
    <p:sldId id="296" r:id="rId41"/>
    <p:sldId id="297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263" r:id="rId56"/>
    <p:sldId id="264" r:id="rId57"/>
    <p:sldId id="298" r:id="rId58"/>
    <p:sldId id="299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787"/>
    <p:restoredTop sz="90860" autoAdjust="0"/>
  </p:normalViewPr>
  <p:slideViewPr>
    <p:cSldViewPr>
      <p:cViewPr varScale="1">
        <p:scale>
          <a:sx n="62" d="100"/>
          <a:sy n="62" d="100"/>
        </p:scale>
        <p:origin x="-12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A84DE-18FA-41AA-BB58-593F6B320EB5}" type="datetimeFigureOut">
              <a:rPr lang="id-ID" smtClean="0"/>
              <a:t>14/10/2016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DFD3-4F3D-4AC9-B95D-C50C9D1B528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EAB0-6B85-4C0D-8FF9-14F5D9610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2F5B-C9C4-4A06-832B-F62EC3CB6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1CEF-D487-470B-B81C-BEAC0B2CF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23622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2362200"/>
            <a:ext cx="38100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305300"/>
            <a:ext cx="38100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Dr. Sunyono, M.Si.  FKIP Unila, 2016</a:t>
            </a:r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DA297C-27D8-458D-B2F4-E35C8D8CE1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EAB0-6B85-4C0D-8FF9-14F5D9610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633A9-60CD-4681-A0FF-873C5EC06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E6260-0F23-4929-BC22-9AA74F1F4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4EA49-D58E-4877-B94F-1941D2E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23E32-50F5-4A5F-B0FB-0B149999F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D1F50-76C3-4AAA-9498-132144BE8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E39D-ADC6-42D7-8596-D3B66A61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B8F09-EDC3-4AB5-A38D-F18E05F2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1BAA0-CB30-4957-8953-ED7C72EAB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62F5B-C9C4-4A06-832B-F62EC3CB6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1CEF-D487-470B-B81C-BEAC0B2CF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8EAB0-6B85-4C0D-8FF9-14F5D96107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633A9-60CD-4681-A0FF-873C5EC06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3E6260-0F23-4929-BC22-9AA74F1F4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4EA49-D58E-4877-B94F-1941D2E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723E32-50F5-4A5F-B0FB-0B149999F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CD1F50-76C3-4AAA-9498-132144BE8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6260-0F23-4929-BC22-9AA74F1F4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E39D-ADC6-42D7-8596-D3B66A61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7B8F09-EDC3-4AB5-A38D-F18E05F2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11BAA0-CB30-4957-8953-ED7C72EAB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F62F5B-C9C4-4A06-832B-F62EC3CB6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91CEF-D487-470B-B81C-BEAC0B2CF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EA49-D58E-4877-B94F-1941D2EDC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3E32-50F5-4A5F-B0FB-0B149999F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D1F50-76C3-4AAA-9498-132144BE8D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E39D-ADC6-42D7-8596-D3B66A610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7B8F09-EDC3-4AB5-A38D-F18E05F28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BAA0-CB30-4957-8953-ED7C72EAB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CF276F-0CC1-4A6E-9F45-522BF740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CF276F-0CC1-4A6E-9F45-522BF740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Dr. Sunyono, M.Si.  FKIP Unila,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CF276F-0CC1-4A6E-9F45-522BF740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igp-induksi.ppt" TargetMode="External"/><Relationship Id="rId2" Type="http://schemas.openxmlformats.org/officeDocument/2006/relationships/hyperlink" Target="Guru-Profesional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PKB-plpg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KB-plpg.ppt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PKB-plpg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PKG-plpg.ppt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552A06-2DD8-48BE-B2F5-8A2BF9A06707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33600" y="2286000"/>
            <a:ext cx="612263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Oleh</a:t>
            </a:r>
            <a:endParaRPr lang="en-US" sz="25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id-ID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DR. SUNYONO, M.Si., Dkk.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(</a:t>
            </a:r>
            <a:r>
              <a:rPr lang="id-ID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DOSEN FKIP UNIVERSITAS LAMPUNG</a:t>
            </a:r>
            <a:r>
              <a:rPr lang="en-US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) </a:t>
            </a:r>
            <a:endParaRPr lang="en-US" sz="24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14341" name="Picture 5" descr="START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28600" y="609600"/>
            <a:ext cx="1981200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00200" y="4618038"/>
            <a:ext cx="75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d-ID" sz="2800" b="1" i="1" dirty="0" smtClean="0">
                <a:solidFill>
                  <a:srgbClr val="002060"/>
                </a:solidFill>
                <a:cs typeface="Times New Roman" pitchFamily="18" charset="0"/>
              </a:rPr>
              <a:t>BAHAN TAYANGAN</a:t>
            </a:r>
          </a:p>
          <a:p>
            <a:pPr algn="ctr" eaLnBrk="0" hangingPunct="0">
              <a:defRPr/>
            </a:pPr>
            <a:r>
              <a:rPr lang="id-ID" sz="2800" b="1" i="1" dirty="0" smtClean="0">
                <a:solidFill>
                  <a:srgbClr val="002060"/>
                </a:solidFill>
                <a:cs typeface="Times New Roman" pitchFamily="18" charset="0"/>
              </a:rPr>
              <a:t>MATERI KPPG – PLPG 2016</a:t>
            </a:r>
          </a:p>
          <a:p>
            <a:pPr algn="ctr" eaLnBrk="0" hangingPunct="0">
              <a:defRPr/>
            </a:pPr>
            <a:r>
              <a:rPr lang="id-ID" sz="2800" b="1" i="1" dirty="0" smtClean="0">
                <a:solidFill>
                  <a:srgbClr val="002060"/>
                </a:solidFill>
                <a:cs typeface="Times New Roman" pitchFamily="18" charset="0"/>
              </a:rPr>
              <a:t>SUBRAYON 107 UNIVERSITAS LAMPUNG</a:t>
            </a:r>
          </a:p>
          <a:p>
            <a:pPr algn="ctr" eaLnBrk="0" hangingPunct="0">
              <a:defRPr/>
            </a:pPr>
            <a:r>
              <a:rPr lang="id-ID" sz="2800" b="1" i="1" dirty="0" smtClean="0">
                <a:solidFill>
                  <a:srgbClr val="002060"/>
                </a:solidFill>
                <a:cs typeface="Times New Roman" pitchFamily="18" charset="0"/>
              </a:rPr>
              <a:t>BANDAR LAMPUNG</a:t>
            </a:r>
            <a:endParaRPr lang="en-US" sz="28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39240" y="365760"/>
            <a:ext cx="7315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KEBIJAKAN</a:t>
            </a:r>
            <a:br>
              <a:rPr kumimoji="0" lang="en-US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PENGEMBANGAN PROFESI GUR</a:t>
            </a:r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2286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Sunyono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M.Si</a:t>
            </a:r>
            <a:r>
              <a:rPr lang="en-US" dirty="0" smtClean="0">
                <a:solidFill>
                  <a:schemeClr val="tx1"/>
                </a:solidFill>
              </a:rPr>
              <a:t>.  FKIP </a:t>
            </a:r>
            <a:r>
              <a:rPr lang="en-US" dirty="0" err="1" smtClean="0">
                <a:solidFill>
                  <a:schemeClr val="tx1"/>
                </a:solidFill>
              </a:rPr>
              <a:t>Unila</a:t>
            </a:r>
            <a:r>
              <a:rPr lang="en-US" dirty="0" smtClean="0">
                <a:solidFill>
                  <a:schemeClr val="tx1"/>
                </a:solidFill>
              </a:rPr>
              <a:t>, 2016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37" y="152400"/>
            <a:ext cx="89441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smtClean="0"/>
              <a:t>guru</a:t>
            </a:r>
            <a:r>
              <a:rPr lang="id-ID" dirty="0" smtClean="0"/>
              <a:t> </a:t>
            </a:r>
            <a:r>
              <a:rPr lang="en-US" dirty="0" err="1" smtClean="0">
                <a:hlinkClick r:id="rId2" action="ppaction://hlinkpres?slideindex=1&amp;slidetitle="/>
              </a:rPr>
              <a:t>profesional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dirty="0" err="1"/>
              <a:t>penyediaan</a:t>
            </a:r>
            <a:r>
              <a:rPr lang="en-US" dirty="0"/>
              <a:t> guru </a:t>
            </a:r>
            <a:r>
              <a:rPr lang="en-US" dirty="0" err="1"/>
              <a:t>berbasis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/>
              <a:t>tinggi</a:t>
            </a:r>
            <a:r>
              <a:rPr lang="en-US" dirty="0" smtClean="0"/>
              <a:t>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2) </a:t>
            </a:r>
            <a:r>
              <a:rPr lang="en-US" dirty="0" err="1">
                <a:solidFill>
                  <a:srgbClr val="FFFF00"/>
                </a:solidFill>
                <a:hlinkClick r:id="rId3" action="ppaction://hlinkpres?slideindex=1&amp;slidetitle="/>
              </a:rPr>
              <a:t>induksi</a:t>
            </a:r>
            <a:r>
              <a:rPr lang="en-US" dirty="0">
                <a:solidFill>
                  <a:srgbClr val="FFFF00"/>
                </a:solidFill>
              </a:rPr>
              <a:t> guru </a:t>
            </a:r>
            <a:r>
              <a:rPr lang="en-US" dirty="0" err="1">
                <a:solidFill>
                  <a:srgbClr val="FFFF00"/>
                </a:solidFill>
              </a:rPr>
              <a:t>pemula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berbasis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</a:rPr>
              <a:t>sekolah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dirty="0" err="1"/>
              <a:t>profesionalisasi</a:t>
            </a:r>
            <a:r>
              <a:rPr lang="en-US" dirty="0"/>
              <a:t> guru </a:t>
            </a:r>
            <a:r>
              <a:rPr lang="en-US" dirty="0" err="1"/>
              <a:t>berbasis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prakarsa</a:t>
            </a:r>
            <a:r>
              <a:rPr lang="en-US" dirty="0" smtClean="0"/>
              <a:t> </a:t>
            </a:r>
            <a:r>
              <a:rPr lang="en-US" dirty="0" err="1"/>
              <a:t>institusi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4) </a:t>
            </a:r>
            <a:r>
              <a:rPr lang="en-US" dirty="0" err="1">
                <a:solidFill>
                  <a:srgbClr val="FFFF00"/>
                </a:solidFill>
              </a:rPr>
              <a:t>profesionalisasi</a:t>
            </a:r>
            <a:r>
              <a:rPr lang="en-US" dirty="0">
                <a:solidFill>
                  <a:srgbClr val="FFFF00"/>
                </a:solidFill>
              </a:rPr>
              <a:t> guru </a:t>
            </a:r>
            <a:r>
              <a:rPr lang="en-US" dirty="0" err="1">
                <a:solidFill>
                  <a:srgbClr val="FFFF00"/>
                </a:solidFill>
              </a:rPr>
              <a:t>berbasis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</a:rPr>
              <a:t>individu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atau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menjadi</a:t>
            </a:r>
            <a:r>
              <a:rPr lang="en-US" dirty="0">
                <a:solidFill>
                  <a:srgbClr val="FFFF00"/>
                </a:solidFill>
              </a:rPr>
              <a:t> guru </a:t>
            </a:r>
            <a:r>
              <a:rPr lang="en-US" dirty="0" err="1">
                <a:solidFill>
                  <a:srgbClr val="FFFF00"/>
                </a:solidFill>
              </a:rPr>
              <a:t>madani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Alur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Profesi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Karir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08722"/>
            <a:ext cx="7010400" cy="473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Pengembangan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profesi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karir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diarahkan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untuk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meningkatkan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kompetensi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kinerja</a:t>
            </a:r>
            <a:r>
              <a:rPr lang="en-US" dirty="0">
                <a:solidFill>
                  <a:srgbClr val="FFFF00"/>
                </a:solidFill>
              </a:rPr>
              <a:t> guru </a:t>
            </a:r>
            <a:r>
              <a:rPr lang="en-US" dirty="0" err="1">
                <a:solidFill>
                  <a:srgbClr val="FFFF00"/>
                </a:solidFill>
              </a:rPr>
              <a:t>dalam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rangka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pelaksanaan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proses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pendidikan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pembelajaran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kelas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luar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kelas</a:t>
            </a:r>
            <a:r>
              <a:rPr lang="en-US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4" y="1676400"/>
            <a:ext cx="891410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Inisiatif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profesionalitas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,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guru.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Pembinaan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46200"/>
            <a:ext cx="73152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Pemerataan</a:t>
            </a:r>
            <a:r>
              <a:rPr lang="en-US" b="1" dirty="0"/>
              <a:t> 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Hingga</a:t>
            </a:r>
            <a:r>
              <a:rPr lang="en-US" sz="2800" dirty="0" smtClean="0"/>
              <a:t> </a:t>
            </a:r>
            <a:r>
              <a:rPr lang="en-US" sz="2800" dirty="0" err="1" smtClean="0"/>
              <a:t>kini</a:t>
            </a:r>
            <a:r>
              <a:rPr lang="en-US" sz="2800" dirty="0" smtClean="0"/>
              <a:t>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kesenjangan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pemerataan</a:t>
            </a:r>
            <a:r>
              <a:rPr lang="en-US" sz="2800" dirty="0" smtClean="0"/>
              <a:t> guru </a:t>
            </a:r>
            <a:r>
              <a:rPr lang="en-US" sz="2800" dirty="0" err="1" smtClean="0"/>
              <a:t>antarsatuan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, </a:t>
            </a:r>
            <a:r>
              <a:rPr lang="en-US" sz="2800" dirty="0" err="1" smtClean="0"/>
              <a:t>antarjenjang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antarjenis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, </a:t>
            </a:r>
            <a:r>
              <a:rPr lang="en-US" sz="2800" dirty="0" err="1" smtClean="0"/>
              <a:t>antarkabupaten</a:t>
            </a:r>
            <a:r>
              <a:rPr lang="en-US" sz="2800" dirty="0" smtClean="0"/>
              <a:t>/</a:t>
            </a:r>
            <a:r>
              <a:rPr lang="en-US" sz="2800" dirty="0" err="1" smtClean="0"/>
              <a:t>kota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antarprovinsi</a:t>
            </a:r>
            <a:r>
              <a:rPr lang="en-US" sz="2800" dirty="0" smtClean="0"/>
              <a:t>. Hal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menunjukkan</a:t>
            </a:r>
            <a:r>
              <a:rPr lang="en-US" sz="2800" dirty="0" smtClean="0"/>
              <a:t> </a:t>
            </a:r>
            <a:r>
              <a:rPr lang="en-US" sz="2800" dirty="0" err="1" smtClean="0"/>
              <a:t>betapa</a:t>
            </a:r>
            <a:r>
              <a:rPr lang="en-US" sz="2800" dirty="0" smtClean="0"/>
              <a:t> </a:t>
            </a:r>
            <a:r>
              <a:rPr lang="en-US" sz="2800" dirty="0" err="1" smtClean="0"/>
              <a:t>rumitnya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penataan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pemerataan</a:t>
            </a:r>
            <a:r>
              <a:rPr lang="en-US" sz="2800" dirty="0" smtClean="0"/>
              <a:t> guru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negeri</a:t>
            </a:r>
            <a:r>
              <a:rPr lang="en-US" sz="2800" dirty="0" smtClean="0"/>
              <a:t> </a:t>
            </a:r>
            <a:r>
              <a:rPr lang="en-US" sz="2800" dirty="0" err="1" smtClean="0"/>
              <a:t>tercinta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Pemerataan</a:t>
            </a:r>
            <a:r>
              <a:rPr lang="en-US" b="1" dirty="0"/>
              <a:t> 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rumitnya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pemerataan</a:t>
            </a:r>
            <a:r>
              <a:rPr lang="en-US" dirty="0" smtClean="0"/>
              <a:t> guru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Peraturan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Bersama</a:t>
            </a:r>
            <a:r>
              <a:rPr lang="en-US" dirty="0" smtClean="0">
                <a:solidFill>
                  <a:srgbClr val="FFFF00"/>
                </a:solidFill>
              </a:rPr>
              <a:t> Lima </a:t>
            </a:r>
            <a:r>
              <a:rPr lang="en-US" dirty="0" err="1" smtClean="0">
                <a:solidFill>
                  <a:srgbClr val="FFFF00"/>
                </a:solidFill>
              </a:rPr>
              <a:t>Menteri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yaitu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Mendiknas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Menneg</a:t>
            </a:r>
            <a:r>
              <a:rPr lang="en-US" dirty="0" smtClean="0">
                <a:solidFill>
                  <a:srgbClr val="FFFF00"/>
                </a:solidFill>
              </a:rPr>
              <a:t> PAN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RB, </a:t>
            </a:r>
            <a:r>
              <a:rPr lang="en-US" dirty="0" err="1" smtClean="0">
                <a:solidFill>
                  <a:srgbClr val="FFFF00"/>
                </a:solidFill>
              </a:rPr>
              <a:t>Mendagri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Menkeu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Menag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tentang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Penataan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Pemerataan</a:t>
            </a:r>
            <a:r>
              <a:rPr lang="en-US" dirty="0" smtClean="0">
                <a:solidFill>
                  <a:srgbClr val="FFFF00"/>
                </a:solidFill>
              </a:rPr>
              <a:t> Guru </a:t>
            </a:r>
            <a:r>
              <a:rPr lang="en-US" dirty="0" err="1" smtClean="0">
                <a:solidFill>
                  <a:srgbClr val="FFFF00"/>
                </a:solidFill>
              </a:rPr>
              <a:t>Pegawai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Negeri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Sipil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Kebijakan</a:t>
            </a:r>
            <a:r>
              <a:rPr lang="en-US" b="1" dirty="0"/>
              <a:t> </a:t>
            </a:r>
            <a:r>
              <a:rPr lang="en-US" b="1" dirty="0" err="1"/>
              <a:t>Pemerataan</a:t>
            </a:r>
            <a:r>
              <a:rPr lang="en-US" b="1" dirty="0"/>
              <a:t> Guru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ditandatangani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3 </a:t>
            </a:r>
            <a:r>
              <a:rPr lang="en-US" dirty="0" err="1" smtClean="0"/>
              <a:t>Oktober</a:t>
            </a:r>
            <a:r>
              <a:rPr lang="en-US" dirty="0" smtClean="0"/>
              <a:t> 2011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2 </a:t>
            </a:r>
            <a:r>
              <a:rPr lang="en-US" dirty="0" err="1" smtClean="0"/>
              <a:t>Januari</a:t>
            </a:r>
            <a:r>
              <a:rPr lang="en-US" dirty="0" smtClean="0"/>
              <a:t> 2012.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</a:t>
            </a:r>
            <a:r>
              <a:rPr lang="en-US" dirty="0" err="1" smtClean="0"/>
              <a:t>dinyatakan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pemerataan</a:t>
            </a:r>
            <a:r>
              <a:rPr lang="en-US" dirty="0" smtClean="0"/>
              <a:t> guru </a:t>
            </a:r>
            <a:r>
              <a:rPr lang="en-US" dirty="0" err="1" smtClean="0"/>
              <a:t>antarsatuan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antarjenjang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antarjenis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antarkabupaten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r>
              <a:rPr lang="en-US" dirty="0" smtClean="0"/>
              <a:t>, 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antarprovinsi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pemerataan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formal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, guru </a:t>
            </a:r>
            <a:r>
              <a:rPr lang="en-US" dirty="0" err="1" smtClean="0"/>
              <a:t>pegawai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dipindahtugaskan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lain.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UU No. 14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2005: guru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mendidik</a:t>
            </a:r>
            <a:r>
              <a:rPr lang="en-US" dirty="0"/>
              <a:t>, </a:t>
            </a:r>
            <a:r>
              <a:rPr lang="en-US" dirty="0" err="1"/>
              <a:t>mengajar</a:t>
            </a:r>
            <a:r>
              <a:rPr lang="en-US" dirty="0"/>
              <a:t>, </a:t>
            </a:r>
            <a:r>
              <a:rPr lang="en-US" dirty="0" err="1"/>
              <a:t>membimbing</a:t>
            </a:r>
            <a:r>
              <a:rPr lang="en-US" dirty="0"/>
              <a:t>, </a:t>
            </a:r>
            <a:r>
              <a:rPr lang="en-US" dirty="0" err="1"/>
              <a:t>mengarahkan</a:t>
            </a:r>
            <a:r>
              <a:rPr lang="en-US" dirty="0"/>
              <a:t>, </a:t>
            </a:r>
            <a:r>
              <a:rPr lang="en-US" dirty="0" err="1"/>
              <a:t>melatih</a:t>
            </a:r>
            <a:r>
              <a:rPr lang="en-US" dirty="0"/>
              <a:t>, </a:t>
            </a:r>
            <a:r>
              <a:rPr lang="en-US" dirty="0" err="1"/>
              <a:t>menilai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formal,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PENINGKATAN </a:t>
            </a:r>
            <a:r>
              <a:rPr lang="en-US" sz="3600" dirty="0">
                <a:solidFill>
                  <a:srgbClr val="FFFF00"/>
                </a:solidFill>
              </a:rPr>
              <a:t>KOMPETENSI                                                                                   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Esensi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 smtClean="0"/>
              <a:t>Kompetensi</a:t>
            </a:r>
            <a:endParaRPr lang="en-US" b="1" dirty="0" smtClean="0"/>
          </a:p>
          <a:p>
            <a:r>
              <a:rPr lang="en-US" b="1" dirty="0" err="1"/>
              <a:t>Prinsip-Prinsip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Karir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-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	-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Demokratis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berkeadilan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diskriminatif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yang </a:t>
            </a:r>
            <a:r>
              <a:rPr lang="en-US" dirty="0" err="1"/>
              <a:t>sistemik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/>
              <a:t>pembudayaan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Keteladanan</a:t>
            </a:r>
            <a:r>
              <a:rPr lang="en-US" dirty="0"/>
              <a:t>, </a:t>
            </a:r>
            <a:r>
              <a:rPr lang="en-US" dirty="0" err="1" smtClean="0"/>
              <a:t>kemauan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/>
              <a:t>guru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Ilmiah</a:t>
            </a:r>
            <a:endParaRPr lang="en-US" dirty="0" smtClean="0"/>
          </a:p>
          <a:p>
            <a:r>
              <a:rPr lang="en-US" dirty="0" err="1" smtClean="0"/>
              <a:t>Relevan</a:t>
            </a:r>
            <a:endParaRPr lang="en-US" dirty="0" smtClean="0"/>
          </a:p>
          <a:p>
            <a:r>
              <a:rPr lang="en-US" dirty="0" err="1" smtClean="0"/>
              <a:t>Sistematis</a:t>
            </a:r>
            <a:endParaRPr lang="en-US" dirty="0" smtClean="0"/>
          </a:p>
          <a:p>
            <a:r>
              <a:rPr lang="en-US" dirty="0" err="1" smtClean="0"/>
              <a:t>Konsisten</a:t>
            </a:r>
            <a:endParaRPr lang="en-US" dirty="0" smtClean="0"/>
          </a:p>
          <a:p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kontekstual</a:t>
            </a:r>
            <a:endParaRPr lang="en-US" dirty="0" smtClean="0"/>
          </a:p>
          <a:p>
            <a:r>
              <a:rPr lang="en-US" dirty="0" err="1" smtClean="0"/>
              <a:t>Fleksibel</a:t>
            </a:r>
            <a:endParaRPr lang="en-US" dirty="0" smtClean="0"/>
          </a:p>
          <a:p>
            <a:r>
              <a:rPr lang="en-US" dirty="0" err="1" smtClean="0"/>
              <a:t>Demokratis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Obyektif</a:t>
            </a:r>
            <a:endParaRPr lang="en-US" dirty="0" smtClean="0"/>
          </a:p>
          <a:p>
            <a:r>
              <a:rPr lang="en-US" dirty="0" err="1" smtClean="0"/>
              <a:t>Komprehensif</a:t>
            </a:r>
            <a:endParaRPr lang="en-US" dirty="0" smtClean="0"/>
          </a:p>
          <a:p>
            <a:r>
              <a:rPr lang="en-US" dirty="0" err="1" smtClean="0"/>
              <a:t>Memandirikan</a:t>
            </a:r>
            <a:endParaRPr lang="en-US" dirty="0" smtClean="0"/>
          </a:p>
          <a:p>
            <a:r>
              <a:rPr lang="en-US" dirty="0" err="1" smtClean="0"/>
              <a:t>Profesional</a:t>
            </a:r>
            <a:endParaRPr lang="en-US" dirty="0" smtClean="0"/>
          </a:p>
          <a:p>
            <a:r>
              <a:rPr lang="en-US" dirty="0" err="1" smtClean="0"/>
              <a:t>Bertahap</a:t>
            </a:r>
            <a:endParaRPr lang="en-US" dirty="0" smtClean="0"/>
          </a:p>
          <a:p>
            <a:r>
              <a:rPr lang="en-US" dirty="0" err="1" smtClean="0"/>
              <a:t>Berjenjang</a:t>
            </a:r>
            <a:endParaRPr lang="en-US" dirty="0" smtClean="0"/>
          </a:p>
          <a:p>
            <a:r>
              <a:rPr lang="en-US" dirty="0" err="1" smtClean="0"/>
              <a:t>Berkelanjutan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Akuntabel</a:t>
            </a:r>
            <a:endParaRPr lang="en-US" dirty="0" smtClean="0"/>
          </a:p>
          <a:p>
            <a:r>
              <a:rPr lang="en-US" dirty="0" err="1" smtClean="0"/>
              <a:t>Efektif</a:t>
            </a:r>
            <a:endParaRPr lang="en-US" dirty="0" smtClean="0"/>
          </a:p>
          <a:p>
            <a:r>
              <a:rPr lang="en-US" dirty="0" err="1" smtClean="0"/>
              <a:t>Efisien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i="1" dirty="0" err="1"/>
              <a:t>Inhouse</a:t>
            </a:r>
            <a:r>
              <a:rPr lang="en-US" i="1" dirty="0"/>
              <a:t> training </a:t>
            </a:r>
            <a:r>
              <a:rPr lang="en-US" dirty="0"/>
              <a:t>(IHT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Magang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berjenjang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khusus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Sunyono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  FKIP </a:t>
            </a:r>
            <a:r>
              <a:rPr lang="en-US" dirty="0" err="1" smtClean="0"/>
              <a:t>Unila</a:t>
            </a:r>
            <a:r>
              <a:rPr lang="en-US" dirty="0" smtClean="0"/>
              <a:t>,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-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LPTK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 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/>
              <a:t>Pembinaan</a:t>
            </a:r>
            <a:r>
              <a:rPr lang="en-US" dirty="0"/>
              <a:t> internal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Selain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Pelatihan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-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Seminar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workshop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/</a:t>
            </a:r>
            <a:r>
              <a:rPr lang="en-US" dirty="0" err="1" smtClean="0"/>
              <a:t>bahan</a:t>
            </a:r>
            <a:r>
              <a:rPr lang="en-US" dirty="0" smtClean="0"/>
              <a:t> ajar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- </a:t>
            </a:r>
            <a:r>
              <a:rPr lang="en-US" dirty="0" err="1"/>
              <a:t>Pembuatan</a:t>
            </a:r>
            <a:r>
              <a:rPr lang="en-US" dirty="0"/>
              <a:t> media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/</a:t>
            </a:r>
            <a:r>
              <a:rPr lang="en-US" dirty="0" err="1" smtClean="0"/>
              <a:t>karya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seni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Pengembangan</a:t>
            </a:r>
            <a:r>
              <a:rPr lang="en-US" sz="3200" b="1" dirty="0" smtClean="0"/>
              <a:t> </a:t>
            </a:r>
            <a:r>
              <a:rPr lang="en-US" sz="3200" b="1" dirty="0" err="1"/>
              <a:t>Keprofesian</a:t>
            </a:r>
            <a:r>
              <a:rPr lang="en-US" sz="3200" b="1" dirty="0"/>
              <a:t> </a:t>
            </a:r>
            <a:r>
              <a:rPr lang="en-US" sz="3200" b="1" dirty="0" err="1" smtClean="0"/>
              <a:t>Berkelanjutan</a:t>
            </a:r>
            <a:r>
              <a:rPr lang="en-US" sz="3200" b="1" dirty="0" smtClean="0"/>
              <a:t> (</a:t>
            </a:r>
            <a:r>
              <a:rPr lang="en-US" sz="3200" b="1" dirty="0" smtClean="0">
                <a:hlinkClick r:id="rId2" action="ppaction://hlinkpres?slideindex=1&amp;slidetitle="/>
              </a:rPr>
              <a:t>PKB</a:t>
            </a:r>
            <a:r>
              <a:rPr lang="en-US" sz="3200" b="1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298" y="1143000"/>
            <a:ext cx="694870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5071646"/>
            <a:ext cx="2362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Kecukupan Angka Kredit</a:t>
            </a:r>
            <a:endParaRPr lang="id-ID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UU No. 14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2005: </a:t>
            </a:r>
            <a:r>
              <a:rPr lang="en-US" dirty="0"/>
              <a:t>guru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Pendidik</a:t>
            </a:r>
            <a:r>
              <a:rPr lang="en-US" dirty="0"/>
              <a:t>. Guru yang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diundangkannya</a:t>
            </a:r>
            <a:r>
              <a:rPr lang="en-US" dirty="0"/>
              <a:t> UU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menempuh</a:t>
            </a:r>
            <a:r>
              <a:rPr lang="en-US" dirty="0"/>
              <a:t> program </a:t>
            </a:r>
            <a:r>
              <a:rPr lang="en-US" dirty="0" err="1"/>
              <a:t>sertifikasi</a:t>
            </a:r>
            <a:r>
              <a:rPr lang="en-US" dirty="0"/>
              <a:t> guru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,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tuntas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Pengembangan</a:t>
            </a:r>
            <a:r>
              <a:rPr lang="en-US" sz="3200" b="1" dirty="0" smtClean="0"/>
              <a:t> </a:t>
            </a:r>
            <a:r>
              <a:rPr lang="en-US" sz="3200" b="1" dirty="0" err="1"/>
              <a:t>Keprofesian</a:t>
            </a:r>
            <a:r>
              <a:rPr lang="en-US" sz="3200" b="1" dirty="0"/>
              <a:t> </a:t>
            </a:r>
            <a:r>
              <a:rPr lang="en-US" sz="3200" b="1" dirty="0" err="1" smtClean="0"/>
              <a:t>Berkelanjutan</a:t>
            </a:r>
            <a:r>
              <a:rPr lang="en-US" sz="3200" b="1" dirty="0" smtClean="0"/>
              <a:t> (</a:t>
            </a:r>
            <a:r>
              <a:rPr lang="en-US" sz="3200" b="1" dirty="0" smtClean="0">
                <a:hlinkClick r:id="rId2" action="ppaction://hlinkpres?slideindex=1&amp;slidetitle="/>
              </a:rPr>
              <a:t>PKB</a:t>
            </a:r>
            <a:r>
              <a:rPr lang="en-US" sz="3200" b="1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Pengembangan</a:t>
            </a:r>
            <a:r>
              <a:rPr lang="en-US" sz="3200" b="1" dirty="0" smtClean="0"/>
              <a:t> </a:t>
            </a:r>
            <a:r>
              <a:rPr lang="en-US" sz="3200" b="1" dirty="0" err="1"/>
              <a:t>Keprofesian</a:t>
            </a:r>
            <a:r>
              <a:rPr lang="en-US" sz="3200" b="1" dirty="0"/>
              <a:t> </a:t>
            </a:r>
            <a:r>
              <a:rPr lang="en-US" sz="3200" b="1" dirty="0" err="1" smtClean="0"/>
              <a:t>Berkelanjutan</a:t>
            </a:r>
            <a:r>
              <a:rPr lang="en-US" sz="3200" b="1" dirty="0" smtClean="0"/>
              <a:t> (</a:t>
            </a:r>
            <a:r>
              <a:rPr lang="en-US" sz="3200" b="1" dirty="0" smtClean="0">
                <a:hlinkClick r:id="rId2" action="ppaction://hlinkpres?slideindex=1&amp;slidetitle="/>
              </a:rPr>
              <a:t>PKB</a:t>
            </a:r>
            <a:r>
              <a:rPr lang="en-US" sz="3200" b="1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Permenneg</a:t>
            </a:r>
            <a:r>
              <a:rPr lang="en-US" dirty="0"/>
              <a:t> PAN </a:t>
            </a:r>
            <a:r>
              <a:rPr lang="en-US" dirty="0" err="1"/>
              <a:t>dan</a:t>
            </a:r>
            <a:r>
              <a:rPr lang="en-US" dirty="0"/>
              <a:t> RB </a:t>
            </a:r>
            <a:r>
              <a:rPr lang="en-US" dirty="0" err="1"/>
              <a:t>Nomor</a:t>
            </a:r>
            <a:r>
              <a:rPr lang="en-US" dirty="0"/>
              <a:t> 16 </a:t>
            </a:r>
            <a:r>
              <a:rPr lang="en-US" dirty="0" err="1"/>
              <a:t>tahun</a:t>
            </a:r>
            <a:r>
              <a:rPr lang="en-US" dirty="0"/>
              <a:t> 2009,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guru </a:t>
            </a:r>
            <a:r>
              <a:rPr lang="en-US" dirty="0" err="1"/>
              <a:t>dalam</a:t>
            </a:r>
            <a:r>
              <a:rPr lang="en-US" dirty="0"/>
              <a:t> PKB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kreditnya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err="1" smtClean="0">
                <a:solidFill>
                  <a:srgbClr val="FFFF00"/>
                </a:solidFill>
              </a:rPr>
              <a:t>pengembangan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diri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(PD)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publikasi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ilmiah</a:t>
            </a:r>
            <a:r>
              <a:rPr lang="en-US" dirty="0" smtClean="0">
                <a:solidFill>
                  <a:srgbClr val="FFFF00"/>
                </a:solidFill>
              </a:rPr>
              <a:t> (PI),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karya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inovatif</a:t>
            </a:r>
            <a:r>
              <a:rPr lang="en-US" dirty="0" smtClean="0">
                <a:solidFill>
                  <a:srgbClr val="FFFF00"/>
                </a:solidFill>
              </a:rPr>
              <a:t> (KI)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Kompetensi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Dimaksudkan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guru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,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guru </a:t>
            </a:r>
            <a:r>
              <a:rPr lang="en-US" dirty="0" err="1"/>
              <a:t>menurut</a:t>
            </a:r>
            <a:r>
              <a:rPr lang="en-US" dirty="0"/>
              <a:t> level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guru </a:t>
            </a:r>
            <a:r>
              <a:rPr lang="en-US" dirty="0" err="1"/>
              <a:t>tersebut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: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guru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kompeten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diujikan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PENILAIAN </a:t>
            </a:r>
            <a:r>
              <a:rPr lang="en-US" dirty="0" smtClean="0">
                <a:solidFill>
                  <a:srgbClr val="FFFF00"/>
                </a:solidFill>
                <a:hlinkClick r:id="rId2" action="ppaction://hlinkpres?slideindex=1&amp;slidetitle="/>
              </a:rPr>
              <a:t>KINERJA</a:t>
            </a:r>
            <a:r>
              <a:rPr lang="id-ID" dirty="0" smtClean="0">
                <a:solidFill>
                  <a:srgbClr val="FFFF00"/>
                </a:solidFill>
              </a:rPr>
              <a:t> GURU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16134"/>
            <a:ext cx="6781800" cy="543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569" name="Picture 1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6322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PENGEMBANGAN KARIR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  </a:t>
            </a:r>
            <a:r>
              <a:rPr lang="en-US" dirty="0" err="1"/>
              <a:t>alur</a:t>
            </a:r>
            <a:r>
              <a:rPr lang="en-US" dirty="0"/>
              <a:t>   </a:t>
            </a:r>
            <a:r>
              <a:rPr lang="en-US" dirty="0" err="1"/>
              <a:t>pembinaan</a:t>
            </a:r>
            <a:r>
              <a:rPr lang="en-US" dirty="0"/>
              <a:t>   </a:t>
            </a:r>
            <a:r>
              <a:rPr lang="en-US" dirty="0" err="1"/>
              <a:t>dan</a:t>
            </a:r>
            <a:r>
              <a:rPr lang="en-US" dirty="0"/>
              <a:t>   </a:t>
            </a:r>
            <a:r>
              <a:rPr lang="en-US" dirty="0" err="1"/>
              <a:t>pengembangan</a:t>
            </a:r>
            <a:r>
              <a:rPr lang="en-US" dirty="0"/>
              <a:t>   </a:t>
            </a:r>
            <a:r>
              <a:rPr lang="en-US" dirty="0" err="1"/>
              <a:t>profesi</a:t>
            </a:r>
            <a:r>
              <a:rPr lang="en-US" dirty="0"/>
              <a:t>   </a:t>
            </a:r>
            <a:r>
              <a:rPr lang="en-US" dirty="0" smtClean="0"/>
              <a:t>guru:</a:t>
            </a:r>
          </a:p>
          <a:p>
            <a:pPr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pembinaan</a:t>
            </a:r>
            <a:r>
              <a:rPr lang="en-US" b="1" dirty="0" smtClean="0"/>
              <a:t>  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 smtClean="0"/>
              <a:t>profesi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pembinaan</a:t>
            </a:r>
            <a:r>
              <a:rPr lang="en-US" dirty="0" smtClean="0"/>
              <a:t> 4 </a:t>
            </a:r>
            <a:r>
              <a:rPr lang="en-US" dirty="0" err="1" smtClean="0"/>
              <a:t>kompetensi</a:t>
            </a:r>
            <a:r>
              <a:rPr lang="en-US" dirty="0" smtClean="0"/>
              <a:t>, </a:t>
            </a:r>
            <a:r>
              <a:rPr lang="en-US" dirty="0" err="1" smtClean="0"/>
              <a:t>berujung</a:t>
            </a:r>
            <a:r>
              <a:rPr lang="en-US" dirty="0" smtClean="0"/>
              <a:t> pd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pembinaan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 smtClean="0"/>
              <a:t>karir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dirty="0"/>
              <a:t>(1) </a:t>
            </a:r>
            <a:r>
              <a:rPr lang="en-US" dirty="0" err="1"/>
              <a:t>penugasan</a:t>
            </a:r>
            <a:r>
              <a:rPr lang="en-US" dirty="0"/>
              <a:t>, (2)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pangkat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(</a:t>
            </a:r>
            <a:r>
              <a:rPr lang="en-US" dirty="0" smtClean="0"/>
              <a:t>3) </a:t>
            </a:r>
            <a:r>
              <a:rPr lang="en-US" dirty="0" err="1" smtClean="0"/>
              <a:t>promosi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PERLINDUNGAN </a:t>
            </a:r>
            <a:r>
              <a:rPr lang="en-US" dirty="0" smtClean="0">
                <a:solidFill>
                  <a:srgbClr val="FF0000"/>
                </a:solidFill>
              </a:rPr>
              <a:t>DAN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PENGHARGAAN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Perlindungan</a:t>
            </a:r>
            <a:r>
              <a:rPr lang="en-US" dirty="0" smtClean="0"/>
              <a:t>  </a:t>
            </a:r>
            <a:r>
              <a:rPr lang="en-US" dirty="0" err="1" smtClean="0"/>
              <a:t>bagi</a:t>
            </a:r>
            <a:r>
              <a:rPr lang="en-US" dirty="0" smtClean="0"/>
              <a:t>  guru  </a:t>
            </a:r>
            <a:r>
              <a:rPr lang="en-US" dirty="0" err="1" smtClean="0"/>
              <a:t>adalah</a:t>
            </a:r>
            <a:r>
              <a:rPr lang="en-US" dirty="0" smtClean="0"/>
              <a:t>    </a:t>
            </a:r>
            <a:r>
              <a:rPr lang="en-US" dirty="0" err="1" smtClean="0"/>
              <a:t>usaha</a:t>
            </a:r>
            <a:r>
              <a:rPr lang="en-US" dirty="0" smtClean="0"/>
              <a:t>  </a:t>
            </a:r>
            <a:r>
              <a:rPr lang="en-US" dirty="0" err="1" smtClean="0"/>
              <a:t>pemberian</a:t>
            </a:r>
            <a:r>
              <a:rPr lang="en-US" dirty="0" smtClean="0"/>
              <a:t>  </a:t>
            </a:r>
            <a:r>
              <a:rPr lang="en-US" dirty="0" err="1" smtClean="0"/>
              <a:t>perlindungan</a:t>
            </a:r>
            <a:r>
              <a:rPr lang="en-US" dirty="0" smtClean="0"/>
              <a:t>  </a:t>
            </a:r>
            <a:r>
              <a:rPr lang="en-US" dirty="0" err="1" smtClean="0"/>
              <a:t>hukum</a:t>
            </a:r>
            <a:r>
              <a:rPr lang="en-US" dirty="0" smtClean="0"/>
              <a:t>, 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HaKI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guru,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berstatus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PNS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PNS.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Penghargaan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Kesejahteraan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Guru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.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guru yang </a:t>
            </a:r>
            <a:r>
              <a:rPr lang="en-US" dirty="0" err="1" smtClean="0"/>
              <a:t>berprestasi</a:t>
            </a:r>
            <a:r>
              <a:rPr lang="en-US" dirty="0" smtClean="0"/>
              <a:t>, </a:t>
            </a:r>
            <a:r>
              <a:rPr lang="en-US" dirty="0" err="1" smtClean="0"/>
              <a:t>berprestasi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, </a:t>
            </a:r>
            <a:r>
              <a:rPr lang="en-US" dirty="0" err="1" smtClean="0"/>
              <a:t>berdedikasi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Penghargaan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Kesejahteraan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guru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desa</a:t>
            </a:r>
            <a:r>
              <a:rPr lang="en-US" dirty="0" smtClean="0"/>
              <a:t>/</a:t>
            </a:r>
            <a:r>
              <a:rPr lang="en-US" dirty="0" err="1" smtClean="0"/>
              <a:t>kelurahan</a:t>
            </a:r>
            <a:r>
              <a:rPr lang="en-US" dirty="0" smtClean="0"/>
              <a:t>, </a:t>
            </a:r>
            <a:r>
              <a:rPr lang="en-US" dirty="0" err="1" smtClean="0"/>
              <a:t>kecamatan</a:t>
            </a:r>
            <a:r>
              <a:rPr lang="en-US" dirty="0" smtClean="0"/>
              <a:t>, </a:t>
            </a:r>
            <a:r>
              <a:rPr lang="en-US" dirty="0" err="1" smtClean="0"/>
              <a:t>kabupaten</a:t>
            </a:r>
            <a:r>
              <a:rPr lang="en-US" dirty="0" smtClean="0"/>
              <a:t>/</a:t>
            </a:r>
            <a:r>
              <a:rPr lang="en-US" dirty="0" err="1" smtClean="0"/>
              <a:t>kota</a:t>
            </a:r>
            <a:r>
              <a:rPr lang="en-US" dirty="0" smtClean="0"/>
              <a:t>, </a:t>
            </a:r>
            <a:r>
              <a:rPr lang="en-US" dirty="0" err="1" smtClean="0"/>
              <a:t>provinsi</a:t>
            </a:r>
            <a:r>
              <a:rPr lang="en-US" dirty="0" smtClean="0"/>
              <a:t>, </a:t>
            </a:r>
            <a:r>
              <a:rPr lang="en-US" dirty="0" err="1" smtClean="0"/>
              <a:t>nasional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Penghargaan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Kesejahteraan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jenisnya</a:t>
            </a:r>
            <a:r>
              <a:rPr lang="en-US" dirty="0" smtClean="0"/>
              <a:t>,  </a:t>
            </a:r>
            <a:r>
              <a:rPr lang="en-US" dirty="0" err="1" smtClean="0"/>
              <a:t>seperti</a:t>
            </a:r>
            <a:r>
              <a:rPr lang="en-US" dirty="0" smtClean="0"/>
              <a:t>  </a:t>
            </a:r>
            <a:r>
              <a:rPr lang="en-US" dirty="0" err="1" smtClean="0"/>
              <a:t>satyalancana</a:t>
            </a:r>
            <a:r>
              <a:rPr lang="en-US" dirty="0" smtClean="0"/>
              <a:t>,  </a:t>
            </a:r>
            <a:r>
              <a:rPr lang="en-US" dirty="0" err="1" smtClean="0"/>
              <a:t>tanda</a:t>
            </a:r>
            <a:r>
              <a:rPr lang="en-US" dirty="0" smtClean="0"/>
              <a:t>  </a:t>
            </a:r>
            <a:r>
              <a:rPr lang="en-US" dirty="0" err="1" smtClean="0"/>
              <a:t>jasa</a:t>
            </a:r>
            <a:r>
              <a:rPr lang="en-US" dirty="0" smtClean="0"/>
              <a:t>,  </a:t>
            </a:r>
            <a:r>
              <a:rPr lang="en-US" dirty="0" err="1" smtClean="0"/>
              <a:t>bintang</a:t>
            </a:r>
            <a:r>
              <a:rPr lang="en-US" dirty="0" smtClean="0"/>
              <a:t>  </a:t>
            </a:r>
            <a:r>
              <a:rPr lang="en-US" dirty="0" err="1" smtClean="0"/>
              <a:t>jasa</a:t>
            </a:r>
            <a:r>
              <a:rPr lang="en-US" dirty="0" smtClean="0"/>
              <a:t>,  </a:t>
            </a:r>
            <a:r>
              <a:rPr lang="en-US" dirty="0" err="1" smtClean="0"/>
              <a:t>kenaikan</a:t>
            </a:r>
            <a:r>
              <a:rPr lang="en-US" dirty="0" smtClean="0"/>
              <a:t>  </a:t>
            </a:r>
            <a:r>
              <a:rPr lang="en-US" dirty="0" err="1" smtClean="0"/>
              <a:t>pangkat</a:t>
            </a:r>
            <a:r>
              <a:rPr lang="en-US" dirty="0" smtClean="0"/>
              <a:t>  </a:t>
            </a:r>
            <a:r>
              <a:rPr lang="en-US" dirty="0" err="1" smtClean="0"/>
              <a:t>istimewa</a:t>
            </a:r>
            <a:r>
              <a:rPr lang="en-US" dirty="0" smtClean="0"/>
              <a:t>,  </a:t>
            </a:r>
            <a:r>
              <a:rPr lang="en-US" dirty="0" err="1" smtClean="0"/>
              <a:t>finansial</a:t>
            </a:r>
            <a:r>
              <a:rPr lang="en-US" dirty="0" smtClean="0"/>
              <a:t>, </a:t>
            </a:r>
            <a:r>
              <a:rPr lang="en-US" dirty="0" err="1" smtClean="0"/>
              <a:t>piagam</a:t>
            </a:r>
            <a:r>
              <a:rPr lang="en-US" dirty="0" smtClean="0"/>
              <a:t>,   </a:t>
            </a:r>
            <a:r>
              <a:rPr lang="en-US" dirty="0" err="1" smtClean="0"/>
              <a:t>jabatan</a:t>
            </a:r>
            <a:r>
              <a:rPr lang="en-US" dirty="0" smtClean="0"/>
              <a:t>   </a:t>
            </a:r>
            <a:r>
              <a:rPr lang="en-US" dirty="0" err="1" smtClean="0"/>
              <a:t>fungsional</a:t>
            </a:r>
            <a:r>
              <a:rPr lang="en-US" dirty="0" smtClean="0"/>
              <a:t>,   </a:t>
            </a:r>
            <a:r>
              <a:rPr lang="en-US" dirty="0" err="1" smtClean="0"/>
              <a:t>jabatan</a:t>
            </a:r>
            <a:r>
              <a:rPr lang="en-US" dirty="0" smtClean="0"/>
              <a:t>   </a:t>
            </a:r>
            <a:r>
              <a:rPr lang="en-US" dirty="0" err="1" smtClean="0"/>
              <a:t>struktural</a:t>
            </a:r>
            <a:r>
              <a:rPr lang="en-US" dirty="0" smtClean="0"/>
              <a:t>,   </a:t>
            </a:r>
            <a:r>
              <a:rPr lang="en-US" dirty="0" err="1" smtClean="0"/>
              <a:t>bintang</a:t>
            </a:r>
            <a:r>
              <a:rPr lang="en-US" dirty="0" smtClean="0"/>
              <a:t>   </a:t>
            </a:r>
            <a:r>
              <a:rPr lang="en-US" dirty="0" err="1" smtClean="0"/>
              <a:t>jasa</a:t>
            </a:r>
            <a:r>
              <a:rPr lang="en-US" dirty="0" smtClean="0"/>
              <a:t>   </a:t>
            </a:r>
            <a:r>
              <a:rPr lang="en-US" dirty="0" err="1" smtClean="0"/>
              <a:t>pendidikan</a:t>
            </a:r>
            <a:r>
              <a:rPr lang="en-US" dirty="0" smtClean="0"/>
              <a:t>,  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 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lain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Apakah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makna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profesional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itu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Istilah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profesional</a:t>
            </a:r>
            <a:r>
              <a:rPr lang="en-US" dirty="0" smtClean="0">
                <a:solidFill>
                  <a:srgbClr val="FFFF00"/>
                </a:solidFill>
              </a:rPr>
              <a:t> (KBBI, 2003)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1. </a:t>
            </a:r>
            <a:r>
              <a:rPr lang="en-US" dirty="0" err="1" smtClean="0">
                <a:solidFill>
                  <a:srgbClr val="FFFF00"/>
                </a:solidFill>
              </a:rPr>
              <a:t>bersangkutan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profesi</a:t>
            </a:r>
            <a:r>
              <a:rPr lang="en-US" dirty="0" smtClean="0">
                <a:solidFill>
                  <a:srgbClr val="FFFF00"/>
                </a:solidFill>
              </a:rPr>
              <a:t>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dirty="0" err="1" smtClean="0">
                <a:solidFill>
                  <a:srgbClr val="FFFF00"/>
                </a:solidFill>
              </a:rPr>
              <a:t>memerlukan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kepandaian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khusus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untuk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</a:t>
            </a:r>
            <a:r>
              <a:rPr lang="en-US" dirty="0" err="1" smtClean="0">
                <a:solidFill>
                  <a:srgbClr val="FFFF00"/>
                </a:solidFill>
              </a:rPr>
              <a:t>menjalankannya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3. </a:t>
            </a:r>
            <a:r>
              <a:rPr lang="en-US" dirty="0" err="1" smtClean="0">
                <a:solidFill>
                  <a:srgbClr val="FFFF00"/>
                </a:solidFill>
              </a:rPr>
              <a:t>mengharuskan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adanya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pembayaran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</a:t>
            </a:r>
            <a:r>
              <a:rPr lang="en-US" dirty="0" err="1" smtClean="0">
                <a:solidFill>
                  <a:srgbClr val="FFFF00"/>
                </a:solidFill>
              </a:rPr>
              <a:t>untuk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melakukannya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lawan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amatir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419100"/>
            <a:ext cx="86106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7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28600"/>
            <a:ext cx="86010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7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Kompetensi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Memahami</a:t>
            </a:r>
            <a:r>
              <a:rPr lang="en-US" sz="2800" dirty="0"/>
              <a:t>  </a:t>
            </a:r>
            <a:r>
              <a:rPr lang="en-US" sz="2800" dirty="0" err="1"/>
              <a:t>kebijakan</a:t>
            </a:r>
            <a:r>
              <a:rPr lang="en-US" sz="2800" dirty="0"/>
              <a:t>  </a:t>
            </a:r>
            <a:r>
              <a:rPr lang="en-US" sz="2800" dirty="0" err="1"/>
              <a:t>umum</a:t>
            </a:r>
            <a:r>
              <a:rPr lang="en-US" sz="2800" dirty="0"/>
              <a:t>  </a:t>
            </a:r>
            <a:r>
              <a:rPr lang="en-US" sz="2800" dirty="0" err="1"/>
              <a:t>pembinaan</a:t>
            </a:r>
            <a:r>
              <a:rPr lang="en-US" sz="2800" dirty="0"/>
              <a:t>  </a:t>
            </a:r>
            <a:r>
              <a:rPr lang="en-US" sz="2800" dirty="0" err="1"/>
              <a:t>dan</a:t>
            </a:r>
            <a:r>
              <a:rPr lang="en-US" sz="2800" dirty="0"/>
              <a:t>  </a:t>
            </a:r>
            <a:r>
              <a:rPr lang="en-US" sz="2800" dirty="0" err="1"/>
              <a:t>pengembangan</a:t>
            </a:r>
            <a:r>
              <a:rPr lang="en-US" sz="2800" dirty="0"/>
              <a:t>  </a:t>
            </a:r>
            <a:r>
              <a:rPr lang="en-US" sz="2800" dirty="0" err="1"/>
              <a:t>profesi</a:t>
            </a:r>
            <a:r>
              <a:rPr lang="en-US" sz="2800" dirty="0"/>
              <a:t>  </a:t>
            </a:r>
            <a:r>
              <a:rPr lang="en-US" sz="2800" dirty="0" smtClean="0"/>
              <a:t>guru.</a:t>
            </a:r>
            <a:endParaRPr lang="en-US" sz="2800" dirty="0"/>
          </a:p>
          <a:p>
            <a:r>
              <a:rPr lang="en-US" sz="2800" dirty="0" err="1" smtClean="0"/>
              <a:t>Memahami</a:t>
            </a:r>
            <a:r>
              <a:rPr lang="en-US" sz="2800" dirty="0" smtClean="0"/>
              <a:t>    </a:t>
            </a:r>
            <a:r>
              <a:rPr lang="en-US" sz="2800" dirty="0" err="1"/>
              <a:t>esensi</a:t>
            </a:r>
            <a:r>
              <a:rPr lang="en-US" sz="2800" dirty="0"/>
              <a:t>,    </a:t>
            </a:r>
            <a:r>
              <a:rPr lang="en-US" sz="2800" dirty="0" err="1"/>
              <a:t>prinsip</a:t>
            </a:r>
            <a:r>
              <a:rPr lang="en-US" sz="2800" dirty="0"/>
              <a:t>,    </a:t>
            </a:r>
            <a:r>
              <a:rPr lang="en-US" sz="2800" dirty="0" err="1"/>
              <a:t>jenis</a:t>
            </a:r>
            <a:r>
              <a:rPr lang="en-US" sz="2800" dirty="0"/>
              <a:t>    program    </a:t>
            </a:r>
            <a:r>
              <a:rPr lang="en-US" sz="2800" dirty="0" err="1"/>
              <a:t>pengembangan</a:t>
            </a:r>
            <a:r>
              <a:rPr lang="en-US" sz="2800" dirty="0"/>
              <a:t>    </a:t>
            </a:r>
            <a:r>
              <a:rPr lang="en-US" sz="2800" dirty="0" err="1"/>
              <a:t>keprofesian</a:t>
            </a:r>
            <a:r>
              <a:rPr lang="en-US" sz="2800" dirty="0"/>
              <a:t>    guru   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berkelanjutan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uji</a:t>
            </a:r>
            <a:r>
              <a:rPr lang="en-US" sz="2800" dirty="0"/>
              <a:t> </a:t>
            </a:r>
            <a:r>
              <a:rPr lang="en-US" sz="2800" dirty="0" err="1"/>
              <a:t>kompetensi</a:t>
            </a:r>
            <a:r>
              <a:rPr lang="en-US" sz="2800" dirty="0"/>
              <a:t> guru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ikutanya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/>
              <a:t>makna</a:t>
            </a:r>
            <a:r>
              <a:rPr lang="en-US" sz="2800" dirty="0"/>
              <a:t>, </a:t>
            </a:r>
            <a:r>
              <a:rPr lang="en-US" sz="2800" dirty="0" err="1"/>
              <a:t>persyaratan</a:t>
            </a:r>
            <a:r>
              <a:rPr lang="en-US" sz="2800" dirty="0"/>
              <a:t>, </a:t>
            </a:r>
            <a:r>
              <a:rPr lang="en-US" sz="2800" dirty="0" err="1"/>
              <a:t>prinsip-prinsip</a:t>
            </a:r>
            <a:r>
              <a:rPr lang="en-US" sz="2800" dirty="0"/>
              <a:t>, </a:t>
            </a:r>
            <a:r>
              <a:rPr lang="en-US" sz="2800" dirty="0" err="1"/>
              <a:t>tahap-tahap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konversi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guru.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ETIKA </a:t>
            </a:r>
            <a:r>
              <a:rPr lang="en-US" dirty="0" smtClean="0">
                <a:solidFill>
                  <a:srgbClr val="FF0000"/>
                </a:solidFill>
              </a:rPr>
              <a:t>PROFESI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Guru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guru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dimensinya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terlepas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guru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kewenangannya</a:t>
            </a:r>
            <a:r>
              <a:rPr lang="en-US" dirty="0" smtClean="0"/>
              <a:t>,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Gutu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Kehormatan</a:t>
            </a:r>
            <a:r>
              <a:rPr lang="en-US" dirty="0" smtClean="0"/>
              <a:t> Guru, </a:t>
            </a:r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guru,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err="1" smtClean="0">
                <a:solidFill>
                  <a:srgbClr val="FFFF00"/>
                </a:solidFill>
              </a:rPr>
              <a:t>Esensi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Kode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Etik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Etika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Profesi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Guru Indonesia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guru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yang </a:t>
            </a:r>
            <a:r>
              <a:rPr lang="en-US" dirty="0" err="1" smtClean="0"/>
              <a:t>terhormat</a:t>
            </a:r>
            <a:r>
              <a:rPr lang="en-US" dirty="0" smtClean="0"/>
              <a:t>, </a:t>
            </a:r>
            <a:r>
              <a:rPr lang="en-US" dirty="0" err="1" smtClean="0"/>
              <a:t>terlindungi</a:t>
            </a:r>
            <a:r>
              <a:rPr lang="en-US" dirty="0" smtClean="0"/>
              <a:t>, </a:t>
            </a:r>
            <a:r>
              <a:rPr lang="en-US" dirty="0" err="1" smtClean="0"/>
              <a:t>bermartabat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mulia</a:t>
            </a:r>
            <a:endParaRPr lang="en-US" dirty="0" smtClean="0"/>
          </a:p>
          <a:p>
            <a:r>
              <a:rPr lang="en-US" dirty="0" smtClean="0"/>
              <a:t>Guru Indonesia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profesional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 </a:t>
            </a:r>
            <a:r>
              <a:rPr lang="en-US" dirty="0" err="1" smtClean="0"/>
              <a:t>utamanya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err="1" smtClean="0">
                <a:solidFill>
                  <a:srgbClr val="FFFF00"/>
                </a:solidFill>
              </a:rPr>
              <a:t>Esensi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Kode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Etik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dan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Etika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Profesi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Penyandang</a:t>
            </a:r>
            <a:r>
              <a:rPr lang="en-US" dirty="0" smtClean="0"/>
              <a:t> </a:t>
            </a:r>
            <a:r>
              <a:rPr lang="en-US" dirty="0" err="1" smtClean="0"/>
              <a:t>profesu</a:t>
            </a:r>
            <a:r>
              <a:rPr lang="en-US" dirty="0" smtClean="0"/>
              <a:t> guru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yang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ditiru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bermasyarakat</a:t>
            </a:r>
            <a:r>
              <a:rPr lang="en-US" dirty="0" smtClean="0"/>
              <a:t>, </a:t>
            </a:r>
            <a:r>
              <a:rPr lang="en-US" dirty="0" err="1" smtClean="0"/>
              <a:t>berbangsa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bernegara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endParaRPr lang="en-US" dirty="0" smtClean="0"/>
          </a:p>
          <a:p>
            <a:r>
              <a:rPr lang="en-US" dirty="0" smtClean="0"/>
              <a:t>Guru Indonesia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Guru Indonesia (KEGI)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berperilaku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0DEE-29BF-427A-8B44-1E6231181820}" type="slidenum">
              <a:rPr lang="en-US" altLang="zh-TW"/>
              <a:pPr/>
              <a:t>56</a:t>
            </a:fld>
            <a:endParaRPr lang="en-US" altLang="zh-TW"/>
          </a:p>
        </p:txBody>
      </p:sp>
      <p:pic>
        <p:nvPicPr>
          <p:cNvPr id="7" name="Picture 2" descr="https://encrypted-tbn1.gstatic.com/images?q=tbn:ANd9GcSvZj8LhWgZZooO7Ft1_kYd-hv58NJb36LsHtFzHN0EaZsYB51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324" y="3124200"/>
            <a:ext cx="4676676" cy="3733799"/>
          </a:xfrm>
          <a:prstGeom prst="rect">
            <a:avLst/>
          </a:prstGeom>
          <a:noFill/>
        </p:spPr>
      </p:pic>
      <p:pic>
        <p:nvPicPr>
          <p:cNvPr id="1026" name="Picture 2" descr="Thank you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495800" cy="3124199"/>
          </a:xfrm>
          <a:prstGeom prst="rect">
            <a:avLst/>
          </a:prstGeom>
          <a:noFill/>
        </p:spPr>
      </p:pic>
      <p:pic>
        <p:nvPicPr>
          <p:cNvPr id="1028" name="Picture 4" descr="http://teachbydesignbrainbasedlearningandteaching.files.wordpress.com/2012/11/einstein-drawing-board-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314" y="14514"/>
            <a:ext cx="4619172" cy="3086101"/>
          </a:xfrm>
          <a:prstGeom prst="rect">
            <a:avLst/>
          </a:prstGeom>
          <a:noFill/>
        </p:spPr>
      </p:pic>
      <p:pic>
        <p:nvPicPr>
          <p:cNvPr id="1032" name="Picture 8" descr="http://i438.photobucket.com/albums/qq101/kasmiranda/shakehand_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0"/>
            <a:ext cx="4419600" cy="2371726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Dr. Sunyono, M.Si.  FKIP Unila, 2016</a:t>
            </a:r>
            <a:endParaRPr lang="en-US" altLang="zh-TW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Kompetensi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/>
              <a:t>esensi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pembinaan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guru, </a:t>
            </a:r>
            <a:r>
              <a:rPr lang="en-US" sz="2400" dirty="0" err="1"/>
              <a:t>khususnya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keprofesian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karir</a:t>
            </a:r>
            <a:r>
              <a:rPr lang="en-US" sz="2400" dirty="0"/>
              <a:t>.</a:t>
            </a:r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/>
              <a:t>konsep</a:t>
            </a:r>
            <a:r>
              <a:rPr lang="en-US" sz="2400" dirty="0"/>
              <a:t>,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asas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jenis-jenis</a:t>
            </a:r>
            <a:r>
              <a:rPr lang="en-US" sz="2400" dirty="0"/>
              <a:t> </a:t>
            </a:r>
            <a:r>
              <a:rPr lang="en-US" sz="2400" dirty="0" err="1"/>
              <a:t>penghargaan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guru</a:t>
            </a:r>
            <a:r>
              <a:rPr lang="en-US" sz="2400" dirty="0"/>
              <a:t>,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kesejahteraannya</a:t>
            </a:r>
            <a:r>
              <a:rPr lang="en-US" sz="2400" dirty="0"/>
              <a:t>.</a:t>
            </a:r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mengaplikasikan</a:t>
            </a:r>
            <a:r>
              <a:rPr lang="en-US" sz="2400" dirty="0"/>
              <a:t> </a:t>
            </a:r>
            <a:r>
              <a:rPr lang="en-US" sz="2400" dirty="0" err="1"/>
              <a:t>esensi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profesi</a:t>
            </a:r>
            <a:r>
              <a:rPr lang="en-US" sz="2400" dirty="0"/>
              <a:t> guru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,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,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23" y="721073"/>
            <a:ext cx="8614978" cy="49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781800" cy="12954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KEBIJAKAN UMUM PEMBINAAN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DAN PENGEMBANGAN GURU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2012 </a:t>
            </a:r>
            <a:r>
              <a:rPr lang="en-US" dirty="0" err="1" smtClean="0"/>
              <a:t>dst</a:t>
            </a:r>
            <a:r>
              <a:rPr lang="en-US" dirty="0" smtClean="0"/>
              <a:t>. </a:t>
            </a:r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guru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menyinergikan</a:t>
            </a:r>
            <a:r>
              <a:rPr lang="en-US" dirty="0" smtClean="0"/>
              <a:t>   </a:t>
            </a:r>
            <a:r>
              <a:rPr lang="en-US" dirty="0" err="1" smtClean="0"/>
              <a:t>dimensi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analisis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kebutuhan</a:t>
            </a:r>
            <a:r>
              <a:rPr lang="en-US" dirty="0" smtClean="0">
                <a:solidFill>
                  <a:srgbClr val="FFFF00"/>
                </a:solidFill>
              </a:rPr>
              <a:t>,   </a:t>
            </a:r>
            <a:r>
              <a:rPr lang="en-US" dirty="0" err="1" smtClean="0">
                <a:solidFill>
                  <a:srgbClr val="FFFF00"/>
                </a:solidFill>
              </a:rPr>
              <a:t>penyediaan</a:t>
            </a:r>
            <a:r>
              <a:rPr lang="en-US" dirty="0" smtClean="0">
                <a:solidFill>
                  <a:srgbClr val="FFFF00"/>
                </a:solidFill>
              </a:rPr>
              <a:t>,   </a:t>
            </a:r>
            <a:r>
              <a:rPr lang="en-US" dirty="0" err="1" smtClean="0">
                <a:solidFill>
                  <a:srgbClr val="FFFF00"/>
                </a:solidFill>
              </a:rPr>
              <a:t>rekruitmen</a:t>
            </a:r>
            <a:r>
              <a:rPr lang="en-US" dirty="0" smtClean="0">
                <a:solidFill>
                  <a:srgbClr val="FFFF00"/>
                </a:solidFill>
              </a:rPr>
              <a:t>,   </a:t>
            </a:r>
            <a:r>
              <a:rPr lang="en-US" dirty="0" err="1" smtClean="0">
                <a:solidFill>
                  <a:srgbClr val="FFFF00"/>
                </a:solidFill>
              </a:rPr>
              <a:t>seleksi</a:t>
            </a:r>
            <a:r>
              <a:rPr lang="en-US" dirty="0" smtClean="0">
                <a:solidFill>
                  <a:srgbClr val="FFFF00"/>
                </a:solidFill>
              </a:rPr>
              <a:t>,   </a:t>
            </a:r>
            <a:r>
              <a:rPr lang="en-US" dirty="0" err="1" smtClean="0">
                <a:solidFill>
                  <a:srgbClr val="FFFF00"/>
                </a:solidFill>
              </a:rPr>
              <a:t>penempatan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redistribusi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evaluasi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kinerja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pengembangan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keprofesian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berkelanjutan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pengawasan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etika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profesi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623"/>
            <a:ext cx="8843273" cy="651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633A9-60CD-4681-A0FF-873C5EC0687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Sunyono, M.Si.  FKIP Unila, 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644</TotalTime>
  <Words>1682</Words>
  <Application>Microsoft Office PowerPoint</Application>
  <PresentationFormat>On-screen Show (4:3)</PresentationFormat>
  <Paragraphs>245</Paragraphs>
  <Slides>56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Technic</vt:lpstr>
      <vt:lpstr>Aspect</vt:lpstr>
      <vt:lpstr>1_Aspect</vt:lpstr>
      <vt:lpstr>Slide 1</vt:lpstr>
      <vt:lpstr>Slide 2</vt:lpstr>
      <vt:lpstr>Slide 3</vt:lpstr>
      <vt:lpstr>Slide 4</vt:lpstr>
      <vt:lpstr>Kompetensi</vt:lpstr>
      <vt:lpstr>Kompetensi</vt:lpstr>
      <vt:lpstr>Slide 7</vt:lpstr>
      <vt:lpstr> KEBIJAKAN UMUM PEMBINAAN  DAN PENGEMBANGAN GURU                        </vt:lpstr>
      <vt:lpstr>Slide 9</vt:lpstr>
      <vt:lpstr>Slide 10</vt:lpstr>
      <vt:lpstr>Mewujudkan guru profesional</vt:lpstr>
      <vt:lpstr>Alur Pengembangan Profesi dan Karir</vt:lpstr>
      <vt:lpstr>Slide 13</vt:lpstr>
      <vt:lpstr>Slide 14</vt:lpstr>
      <vt:lpstr>Slide 15</vt:lpstr>
      <vt:lpstr>Kebijakan Pembinaan dan Pengembangan</vt:lpstr>
      <vt:lpstr>Kebijakan Pemerataan Guru</vt:lpstr>
      <vt:lpstr>Kebijakan Pemerataan Guru</vt:lpstr>
      <vt:lpstr>Kebijakan Pemerataan Guru</vt:lpstr>
      <vt:lpstr>PENINGKATAN KOMPETENSI                                                                                    </vt:lpstr>
      <vt:lpstr>Secara umum</vt:lpstr>
      <vt:lpstr>Secara khusus</vt:lpstr>
      <vt:lpstr>Secara khusus</vt:lpstr>
      <vt:lpstr>Secara khusus</vt:lpstr>
      <vt:lpstr>Jenis program</vt:lpstr>
      <vt:lpstr>Jenis program</vt:lpstr>
      <vt:lpstr>Jenis program</vt:lpstr>
      <vt:lpstr>Slide 28</vt:lpstr>
      <vt:lpstr> Pengembangan Keprofesian Berkelanjutan (PKB) </vt:lpstr>
      <vt:lpstr> Pengembangan Keprofesian Berkelanjutan (PKB) </vt:lpstr>
      <vt:lpstr> Pengembangan Keprofesian Berkelanjutan (PKB) </vt:lpstr>
      <vt:lpstr>Uji Kompetensi </vt:lpstr>
      <vt:lpstr>PENILAIAN KINERJA GURU</vt:lpstr>
      <vt:lpstr>Slide 34</vt:lpstr>
      <vt:lpstr>PENGEMBANGAN KARIR</vt:lpstr>
      <vt:lpstr>PERLINDUNGAN DAN PENGHARGAAN</vt:lpstr>
      <vt:lpstr>Penghargaan dan Kesejahteraan </vt:lpstr>
      <vt:lpstr>Penghargaan dan Kesejahteraan </vt:lpstr>
      <vt:lpstr>Penghargaan dan Kesejahteraan 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ETIKA PROFESI</vt:lpstr>
      <vt:lpstr> Esensi Kode Etik dan Etika Profesi </vt:lpstr>
      <vt:lpstr> Esensi Kode Etik dan Etika Profesi </vt:lpstr>
      <vt:lpstr>Slide 56</vt:lpstr>
    </vt:vector>
  </TitlesOfParts>
  <Company>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PENGEMBANGAN PROFESI GURU</dc:title>
  <dc:creator>UNY</dc:creator>
  <cp:lastModifiedBy>user</cp:lastModifiedBy>
  <cp:revision>54</cp:revision>
  <dcterms:created xsi:type="dcterms:W3CDTF">2013-10-01T22:52:04Z</dcterms:created>
  <dcterms:modified xsi:type="dcterms:W3CDTF">2016-10-14T06:39:02Z</dcterms:modified>
</cp:coreProperties>
</file>